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419" r:id="rId3"/>
    <p:sldId id="853" r:id="rId4"/>
    <p:sldId id="854" r:id="rId5"/>
    <p:sldId id="903" r:id="rId6"/>
    <p:sldId id="855" r:id="rId7"/>
    <p:sldId id="856" r:id="rId8"/>
    <p:sldId id="857" r:id="rId9"/>
    <p:sldId id="893" r:id="rId10"/>
    <p:sldId id="858" r:id="rId11"/>
    <p:sldId id="859" r:id="rId12"/>
    <p:sldId id="894" r:id="rId13"/>
    <p:sldId id="824" r:id="rId14"/>
    <p:sldId id="861" r:id="rId15"/>
    <p:sldId id="895" r:id="rId16"/>
    <p:sldId id="862" r:id="rId17"/>
    <p:sldId id="863" r:id="rId18"/>
    <p:sldId id="867" r:id="rId19"/>
    <p:sldId id="868" r:id="rId20"/>
    <p:sldId id="869" r:id="rId21"/>
    <p:sldId id="896" r:id="rId22"/>
    <p:sldId id="873" r:id="rId23"/>
    <p:sldId id="874" r:id="rId24"/>
    <p:sldId id="904" r:id="rId25"/>
    <p:sldId id="870" r:id="rId26"/>
    <p:sldId id="871" r:id="rId27"/>
    <p:sldId id="897" r:id="rId28"/>
    <p:sldId id="872" r:id="rId29"/>
    <p:sldId id="875" r:id="rId30"/>
    <p:sldId id="876" r:id="rId31"/>
    <p:sldId id="877" r:id="rId32"/>
    <p:sldId id="879" r:id="rId33"/>
    <p:sldId id="898" r:id="rId34"/>
    <p:sldId id="878" r:id="rId35"/>
    <p:sldId id="880" r:id="rId36"/>
    <p:sldId id="881" r:id="rId37"/>
    <p:sldId id="882" r:id="rId38"/>
    <p:sldId id="899" r:id="rId39"/>
    <p:sldId id="883" r:id="rId40"/>
    <p:sldId id="900" r:id="rId41"/>
    <p:sldId id="860" r:id="rId42"/>
    <p:sldId id="885" r:id="rId43"/>
    <p:sldId id="886" r:id="rId44"/>
    <p:sldId id="887" r:id="rId45"/>
    <p:sldId id="901" r:id="rId46"/>
    <p:sldId id="888" r:id="rId47"/>
    <p:sldId id="889" r:id="rId48"/>
    <p:sldId id="890" r:id="rId49"/>
    <p:sldId id="891" r:id="rId50"/>
    <p:sldId id="902" r:id="rId51"/>
    <p:sldId id="892" r:id="rId52"/>
    <p:sldId id="811" r:id="rId53"/>
    <p:sldId id="653" r:id="rId54"/>
    <p:sldId id="342" r:id="rId55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99" autoAdjust="0"/>
    <p:restoredTop sz="84555" autoAdjust="0"/>
  </p:normalViewPr>
  <p:slideViewPr>
    <p:cSldViewPr snapToGrid="0" snapToObjects="1">
      <p:cViewPr varScale="1">
        <p:scale>
          <a:sx n="23" d="100"/>
          <a:sy n="23" d="100"/>
        </p:scale>
        <p:origin x="88" y="54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1pPr>
    <a:lvl2pPr indent="228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2pPr>
    <a:lvl3pPr indent="457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3pPr>
    <a:lvl4pPr indent="685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4pPr>
    <a:lvl5pPr indent="9144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5pPr>
    <a:lvl6pPr indent="11430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6pPr>
    <a:lvl7pPr indent="13716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7pPr>
    <a:lvl8pPr indent="16002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8pPr>
    <a:lvl9pPr indent="1828800" defTabSz="457200" latinLnBrk="0">
      <a:lnSpc>
        <a:spcPct val="117999"/>
      </a:lnSpc>
      <a:defRPr sz="2200">
        <a:latin typeface="Times New Roman" panose="02020603050405020304" pitchFamily="18" charset="0"/>
        <a:ea typeface="Times New Roman" panose="02020603050405020304" pitchFamily="18" charset="0"/>
        <a:cs typeface="Times New Roman" panose="02020603050405020304" pitchFamily="18" charset="0"/>
        <a:sym typeface="Times New Roman" panose="02020603050405020304" pitchFamily="18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54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5932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5936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2338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234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7373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87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4538"/>
            <a:ext cx="6619875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094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4/1/2022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Times New Roman" panose="02020603050405020304" pitchFamily="18" charset="0"/>
          <a:ea typeface="Times New Roman" panose="02020603050405020304" pitchFamily="18" charset="0"/>
          <a:cs typeface="Times New Roman" panose="02020603050405020304" pitchFamily="18" charset="0"/>
          <a:sym typeface="Times New Roman" panose="02020603050405020304" pitchFamily="18" charset="0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Times New Roman" panose="02020603050405020304" pitchFamily="18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transaction-configuration-with-jpa-and-spring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jboss.org/hibernate/stable/validator/reference/en-US/html_single/#section-builtin-constraints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:8080/swagger-ui/index.html" TargetMode="External"/><Relationship Id="rId5" Type="http://schemas.openxmlformats.org/officeDocument/2006/relationships/hyperlink" Target="http://localhost:8080/v2/api-docs" TargetMode="External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aeldung.com/swagger-2-documentation-for-spring-rest-api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data/rest/docs/3.0.2.RELEASE/reference/html/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.io/projects/spring-boot" TargetMode="External"/><Relationship Id="rId2" Type="http://schemas.openxmlformats.org/officeDocument/2006/relationships/hyperlink" Target="https://www.baeldung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pring.io/guides#getting-started-guid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imes New Roman" panose="02020603050405020304" pitchFamily="18" charset="0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Advanced Java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VTI ACADEMY</a:t>
            </a: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Times New Roman" panose="02020603050405020304" pitchFamily="18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March 2020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2"/>
            <a:ext cx="12663813" cy="9807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3: Create Department &amp; List Account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60" y="3910519"/>
            <a:ext cx="23357308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6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265476"/>
            <a:ext cx="22217751" cy="917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3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Transaction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3502363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70" y="3533880"/>
            <a:ext cx="20833692" cy="90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42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Transaction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22198924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Reference: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www.baeldung.com/transaction-configuration-with-jpa-and-spring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74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46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72" y="6257660"/>
            <a:ext cx="23808232" cy="5121539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847851" y="2533650"/>
            <a:ext cx="13569949" cy="252095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Bean Validation, Hibernate Validation Libraries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Using for Backend 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634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4095749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8" y="3735421"/>
            <a:ext cx="10808002" cy="4341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43473" y="8716328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pom.xml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549" y="3735420"/>
            <a:ext cx="11601421" cy="46211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536575" y="8716327"/>
            <a:ext cx="10967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Form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4313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4207" y="8204200"/>
            <a:ext cx="1919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Controller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8" y="4587812"/>
            <a:ext cx="10372068" cy="36163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720" y="1483841"/>
            <a:ext cx="10941280" cy="108790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914344" y="12070479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90785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11556864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Modify output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9" y="3735421"/>
            <a:ext cx="22853059" cy="630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9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287157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Times New Roman" panose="02020603050405020304" pitchFamily="18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Create/Update Form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 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Validate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Internationalization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Swagger</a:t>
            </a:r>
          </a:p>
          <a:p>
            <a:pPr lvl="0" defTabSz="914400">
              <a:defRPr/>
            </a:pP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en-US" sz="6600" b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</a:t>
            </a:r>
            <a:endParaRPr lang="en-US" altLang="en-US" sz="6600" b="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879" y="2520680"/>
            <a:ext cx="15226547" cy="90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39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125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051050"/>
            <a:ext cx="4095749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Annotation  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516248"/>
              </p:ext>
            </p:extLst>
          </p:nvPr>
        </p:nvGraphicFramePr>
        <p:xfrm>
          <a:off x="2508251" y="2897221"/>
          <a:ext cx="19691349" cy="981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35891">
                  <a:extLst>
                    <a:ext uri="{9D8B030D-6E8A-4147-A177-3AD203B41FA5}">
                      <a16:colId xmlns:a16="http://schemas.microsoft.com/office/drawing/2014/main" val="2234985009"/>
                    </a:ext>
                  </a:extLst>
                </a:gridCol>
                <a:gridCol w="15455458">
                  <a:extLst>
                    <a:ext uri="{9D8B030D-6E8A-4147-A177-3AD203B41FA5}">
                      <a16:colId xmlns:a16="http://schemas.microsoft.com/office/drawing/2014/main" val="1271904631"/>
                    </a:ext>
                  </a:extLst>
                </a:gridCol>
              </a:tblGrid>
              <a:tr h="734041">
                <a:tc>
                  <a:txBody>
                    <a:bodyPr/>
                    <a:lstStyle/>
                    <a:p>
                      <a:r>
                        <a:rPr lang="en-US" sz="4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Annotation</a:t>
                      </a:r>
                      <a:endParaRPr lang="en-US" sz="4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44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  <a:endParaRPr lang="en-US" sz="4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590324"/>
                  </a:ext>
                </a:extLst>
              </a:tr>
              <a:tr h="2304124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@Null</a:t>
                      </a: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NotNull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NotEmpty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NotBlank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must be null</a:t>
                      </a: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must not be null</a:t>
                      </a: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is not null or empty (applied to String, Collection, Map,</a:t>
                      </a:r>
                      <a:r>
                        <a:rPr lang="en-US" sz="3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Array)</a:t>
                      </a:r>
                    </a:p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is not null,</a:t>
                      </a:r>
                      <a:r>
                        <a:rPr lang="en-US" sz="3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empty or</a:t>
                      </a:r>
                      <a:r>
                        <a:rPr lang="en-US" sz="38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whitespace (applied to String)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621448"/>
                  </a:ext>
                </a:extLst>
              </a:tr>
              <a:tr h="1679859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@Min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@Max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@Range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has a value no smaller than the value attribute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8197"/>
                  </a:ext>
                </a:extLst>
              </a:tr>
              <a:tr h="2304124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@Positive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PositiveOrZero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@Negative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NegativeOrZero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82153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 apply to numeric values and validate that they are strictly positive</a:t>
                      </a:r>
                    </a:p>
                    <a:p>
                      <a:pPr algn="l"/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3245"/>
                  </a:ext>
                </a:extLst>
              </a:tr>
              <a:tr h="2304124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@Size</a:t>
                      </a:r>
                    </a:p>
                    <a:p>
                      <a:pPr algn="l"/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@Length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CodePointLength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annotated property value has a size between the attributes min and max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(applied to String, Collection, Map, array)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Apply for only 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48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440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937000" y="2576042"/>
          <a:ext cx="15646400" cy="7957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46600">
                  <a:extLst>
                    <a:ext uri="{9D8B030D-6E8A-4147-A177-3AD203B41FA5}">
                      <a16:colId xmlns:a16="http://schemas.microsoft.com/office/drawing/2014/main" val="2234985009"/>
                    </a:ext>
                  </a:extLst>
                </a:gridCol>
                <a:gridCol w="11099800">
                  <a:extLst>
                    <a:ext uri="{9D8B030D-6E8A-4147-A177-3AD203B41FA5}">
                      <a16:colId xmlns:a16="http://schemas.microsoft.com/office/drawing/2014/main" val="1271904631"/>
                    </a:ext>
                  </a:extLst>
                </a:gridCol>
              </a:tblGrid>
              <a:tr h="945947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@Future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FutureOrPresent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@Past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PastOrPresent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date value is in the future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21448"/>
                  </a:ext>
                </a:extLst>
              </a:tr>
              <a:tr h="945947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DurationMin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DurationMax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047970"/>
                  </a:ext>
                </a:extLst>
              </a:tr>
              <a:tr h="945947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@Email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@URL</a:t>
                      </a: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SafeHtml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CreditCardNumber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property is a valid email address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3245"/>
                  </a:ext>
                </a:extLst>
              </a:tr>
              <a:tr h="945947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</a:t>
                      </a:r>
                      <a:r>
                        <a:rPr lang="en-US" sz="3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UniqueElements</a:t>
                      </a:r>
                      <a:endParaRPr lang="en-US" sz="38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Check a collection does not contain duplicates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05439"/>
                  </a:ext>
                </a:extLst>
              </a:tr>
              <a:tr h="945947">
                <a:tc>
                  <a:txBody>
                    <a:bodyPr/>
                    <a:lstStyle/>
                    <a:p>
                      <a:pPr algn="l"/>
                      <a:r>
                        <a:rPr lang="en-US" sz="3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@Pattern</a:t>
                      </a:r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3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984252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905000" y="11191556"/>
            <a:ext cx="2072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2"/>
              </a:rPr>
              <a:t>https://docs.jboss.org/hibernate/stable/validator/reference/en-US/html_single/#</a:t>
            </a:r>
            <a:r>
              <a:rPr lang="en-US" b="0" i="1" dirty="0" smtClean="0">
                <a:hlinkClick r:id="rId2"/>
              </a:rPr>
              <a:t>section-builtin-constraints</a:t>
            </a:r>
            <a:r>
              <a:rPr lang="en-US" b="0" i="1" dirty="0" smtClean="0"/>
              <a:t>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1458118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038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11556864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3: Custom Annotation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128" y="3398569"/>
            <a:ext cx="22890003" cy="916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3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20" y="3023497"/>
            <a:ext cx="12436839" cy="71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26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61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11556864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4: Custom Annotation 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35" y="3735420"/>
            <a:ext cx="23385292" cy="523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2107"/>
            <a:ext cx="23613013" cy="736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11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7600950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Form</a:t>
            </a:r>
            <a:endParaRPr lang="en-US" sz="6000" dirty="0">
              <a:solidFill>
                <a:srgbClr val="4F81BD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1613226" cy="127257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1: Create &amp; Update Form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2" y="3638981"/>
            <a:ext cx="23339543" cy="83917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540220" y="11927537"/>
            <a:ext cx="13035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Create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269612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15" y="4710018"/>
            <a:ext cx="12467517" cy="457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09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5156064" cy="120177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5: List 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817" y="4241258"/>
            <a:ext cx="19662249" cy="585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57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Validate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420" y="2937350"/>
            <a:ext cx="10145439" cy="809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45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87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Internationalization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12587998" cy="80546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1: Internationalization with Validation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89" y="3339111"/>
            <a:ext cx="11729369" cy="9248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9142" y="1704863"/>
            <a:ext cx="5182756" cy="720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098" y="9080943"/>
            <a:ext cx="11857742" cy="31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43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Internationalization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3" y="1942584"/>
            <a:ext cx="14952717" cy="6254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8474" y="4174271"/>
            <a:ext cx="6005420" cy="2985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46" y="10081815"/>
            <a:ext cx="13204955" cy="1820879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11965021" y="8424153"/>
            <a:ext cx="1342417" cy="1322962"/>
          </a:xfrm>
          <a:prstGeom prst="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263210" y="11883583"/>
            <a:ext cx="24064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Fix Encoding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92249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Internationalization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56" y="4495035"/>
            <a:ext cx="19408565" cy="4901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883572" y="9743496"/>
            <a:ext cx="11657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Using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55093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Internationalization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258402" y="12042753"/>
            <a:ext cx="15792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err="1">
                <a:latin typeface="Times New Roman" panose="02020603050405020304" pitchFamily="18" charset="0"/>
              </a:rPr>
              <a:t>l</a:t>
            </a:r>
            <a:r>
              <a:rPr lang="en-US" b="0" i="1" dirty="0" err="1" smtClean="0">
                <a:latin typeface="Times New Roman" panose="02020603050405020304" pitchFamily="18" charset="0"/>
              </a:rPr>
              <a:t>ang</a:t>
            </a:r>
            <a:r>
              <a:rPr lang="en-US" b="0" i="1" dirty="0" smtClean="0">
                <a:latin typeface="Times New Roman" panose="02020603050405020304" pitchFamily="18" charset="0"/>
              </a:rPr>
              <a:t>=</a:t>
            </a:r>
            <a:r>
              <a:rPr lang="en-US" b="0" i="1" dirty="0" err="1" smtClean="0">
                <a:latin typeface="Times New Roman" panose="02020603050405020304" pitchFamily="18" charset="0"/>
              </a:rPr>
              <a:t>en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354" y="1491918"/>
            <a:ext cx="7495188" cy="47890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266871" y="6462782"/>
            <a:ext cx="32431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Default &amp; </a:t>
            </a:r>
            <a:r>
              <a:rPr lang="en-US" b="0" i="1" dirty="0" err="1" smtClean="0">
                <a:latin typeface="Times New Roman" panose="02020603050405020304" pitchFamily="18" charset="0"/>
              </a:rPr>
              <a:t>lang</a:t>
            </a:r>
            <a:r>
              <a:rPr lang="en-US" b="0" i="1" dirty="0" smtClean="0">
                <a:latin typeface="Times New Roman" panose="02020603050405020304" pitchFamily="18" charset="0"/>
              </a:rPr>
              <a:t>=vi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635" y="1483842"/>
            <a:ext cx="7757229" cy="49194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698" y="7107088"/>
            <a:ext cx="7816770" cy="49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2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51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Internationalization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12587998" cy="80546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Example 2: Get Message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941" y="3511378"/>
            <a:ext cx="13706475" cy="5543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36" y="3453012"/>
            <a:ext cx="8817546" cy="91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6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95337" y="11927537"/>
            <a:ext cx="1393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Update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2083209"/>
            <a:ext cx="22553468" cy="96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41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9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Other Tools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10019895" cy="320566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Swagger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Spring Data 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015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Swagger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241820"/>
            <a:ext cx="14943859" cy="3516954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Using for creating API document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Integration with Bean Validation, String Data Rest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Other name: Spring fox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854" y="6180831"/>
            <a:ext cx="10793501" cy="59364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0284" y="12117257"/>
            <a:ext cx="33746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API Design (Excel)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17619194" y="12039435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Swagger</a:t>
            </a:r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043" y="6102851"/>
            <a:ext cx="11342861" cy="58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4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Swagger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33650"/>
            <a:ext cx="4319486" cy="106558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7" y="3702843"/>
            <a:ext cx="7804310" cy="285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91505" y="6734467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pom.xml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3808" y="3599234"/>
            <a:ext cx="12803708" cy="19649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808" y="5993618"/>
            <a:ext cx="15070334" cy="62048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06442" y="12043107"/>
            <a:ext cx="25106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Configuration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01105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Swagger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088" y="3123337"/>
            <a:ext cx="6132579" cy="4940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7043" y="1897514"/>
            <a:ext cx="8541189" cy="7391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01" y="2451601"/>
            <a:ext cx="6592220" cy="83069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23274" y="10806641"/>
            <a:ext cx="6173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5"/>
              </a:rPr>
              <a:t>http://</a:t>
            </a:r>
            <a:r>
              <a:rPr lang="en-US" b="0" i="1" dirty="0" smtClean="0">
                <a:hlinkClick r:id="rId5"/>
              </a:rPr>
              <a:t>localhost:8080/v2/api-docs</a:t>
            </a:r>
            <a:r>
              <a:rPr lang="en-US" b="0" i="1" dirty="0" smtClean="0"/>
              <a:t> </a:t>
            </a:r>
            <a:endParaRPr lang="en-US" b="0" i="1" dirty="0"/>
          </a:p>
        </p:txBody>
      </p:sp>
      <p:sp>
        <p:nvSpPr>
          <p:cNvPr id="12" name="Rectangle 11"/>
          <p:cNvSpPr/>
          <p:nvPr/>
        </p:nvSpPr>
        <p:spPr>
          <a:xfrm>
            <a:off x="10944105" y="9410577"/>
            <a:ext cx="81772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>
                <a:hlinkClick r:id="rId6"/>
              </a:rPr>
              <a:t>http://</a:t>
            </a:r>
            <a:r>
              <a:rPr lang="en-US" b="0" i="1" dirty="0" smtClean="0">
                <a:hlinkClick r:id="rId6"/>
              </a:rPr>
              <a:t>localhost:8080/swagger-ui/index.html</a:t>
            </a:r>
            <a:r>
              <a:rPr lang="en-US" b="0" i="1" dirty="0" smtClean="0"/>
              <a:t>  </a:t>
            </a:r>
            <a:endParaRPr lang="en-US" b="0" i="1" dirty="0"/>
          </a:p>
        </p:txBody>
      </p:sp>
    </p:spTree>
    <p:extLst>
      <p:ext uri="{BB962C8B-B14F-4D97-AF65-F5344CB8AC3E}">
        <p14:creationId xmlns:p14="http://schemas.microsoft.com/office/powerpoint/2010/main" val="33916234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201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Swagger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0"/>
            <a:ext cx="21712541" cy="126013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Reference: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www.baeldung.com/swagger-2-documentation-for-spring-rest-api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998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Data Rest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1" y="2572560"/>
            <a:ext cx="11895858" cy="2271814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Generate RESTful </a:t>
            </a:r>
            <a:r>
              <a:rPr lang="en-US" dirty="0"/>
              <a:t>API based </a:t>
            </a:r>
            <a:r>
              <a:rPr lang="en-US" dirty="0" smtClean="0"/>
              <a:t>on repositories</a:t>
            </a:r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846050" y="12039435"/>
            <a:ext cx="1861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Database </a:t>
            </a:r>
            <a:endParaRPr lang="en-US" b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452" y="4609256"/>
            <a:ext cx="7912178" cy="72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76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Data Rest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7074" y="4393823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pom.xml</a:t>
            </a:r>
            <a:endParaRPr lang="en-US" b="0" dirty="0"/>
          </a:p>
        </p:txBody>
      </p:sp>
      <p:sp>
        <p:nvSpPr>
          <p:cNvPr id="6" name="Rectangle 5"/>
          <p:cNvSpPr/>
          <p:nvPr/>
        </p:nvSpPr>
        <p:spPr>
          <a:xfrm>
            <a:off x="17143367" y="9930187"/>
            <a:ext cx="16225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Swagger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31" y="2000818"/>
            <a:ext cx="8436234" cy="2240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48" y="5252936"/>
            <a:ext cx="6824000" cy="17943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34" y="7321574"/>
            <a:ext cx="9534545" cy="5302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0" y="2895763"/>
            <a:ext cx="6673934" cy="703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16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Data Rest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771" y="2125866"/>
            <a:ext cx="7847047" cy="94693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566745" y="11953540"/>
            <a:ext cx="869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Test</a:t>
            </a:r>
            <a:endParaRPr lang="en-US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319" y="2125867"/>
            <a:ext cx="7425919" cy="982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3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0924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338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Spring Data Rest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72560"/>
            <a:ext cx="22536149" cy="2036696"/>
          </a:xfrm>
          <a:prstGeom prst="rect">
            <a:avLst/>
          </a:prstGeom>
        </p:spPr>
        <p:txBody>
          <a:bodyPr>
            <a:no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 smtClean="0"/>
              <a:t> Reference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https://docs.spring.io/spring-data/rest/docs/3.0.2.RELEASE/reference/html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77491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57" y="1807827"/>
            <a:ext cx="11921312" cy="105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69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Reference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200150" y="2697075"/>
            <a:ext cx="12866046" cy="5571436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ID" dirty="0"/>
              <a:t>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www.baeldung.com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spring.io/projects/spring-boot</a:t>
            </a:r>
            <a:r>
              <a:rPr lang="en-US" dirty="0" smtClean="0"/>
              <a:t> </a:t>
            </a:r>
            <a:endParaRPr lang="en-US" dirty="0"/>
          </a:p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spring.io/guides#getting-started-guides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5878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9855" y="2540671"/>
            <a:ext cx="15659932" cy="25566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Example 2: Create Account &amp; assign department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err="1" smtClean="0"/>
              <a:t>ModelMapper</a:t>
            </a:r>
            <a:r>
              <a:rPr lang="en-US" dirty="0" smtClean="0"/>
              <a:t> Error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68" y="4947074"/>
            <a:ext cx="16988139" cy="6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2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sp>
        <p:nvSpPr>
          <p:cNvPr id="6" name="Rectangle 5"/>
          <p:cNvSpPr/>
          <p:nvPr/>
        </p:nvSpPr>
        <p:spPr>
          <a:xfrm>
            <a:off x="11631592" y="10799128"/>
            <a:ext cx="1120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1" dirty="0" smtClean="0">
                <a:latin typeface="Times New Roman" panose="02020603050405020304" pitchFamily="18" charset="0"/>
              </a:rPr>
              <a:t>Error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533" y="2970256"/>
            <a:ext cx="17466118" cy="778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41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1200150" y="571498"/>
            <a:ext cx="10271414" cy="95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Clr>
                <a:srgbClr val="4F81BD"/>
              </a:buClr>
              <a:buSzPts val="6000"/>
            </a:pPr>
            <a:r>
              <a:rPr lang="en-US" sz="6000" dirty="0" smtClean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Create/Update </a:t>
            </a:r>
            <a:r>
              <a:rPr lang="en-US" sz="6000" dirty="0">
                <a:solidFill>
                  <a:srgbClr val="4F81B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Form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849856" y="2540671"/>
            <a:ext cx="2605412" cy="1292027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Fix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699" y="3366817"/>
            <a:ext cx="18278475" cy="907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4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12912726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Font typeface="Times New Roman" panose="02020603050405020304" pitchFamily="18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 New Roman" panose="02020603050405020304" pitchFamily="18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Times New Roman" panose="02020603050405020304" pitchFamily="18" charset="0"/>
              </a:rPr>
              <a:t>Testing System Assignments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847850" y="2533651"/>
            <a:ext cx="8730095" cy="110316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marL="428625" indent="-428625"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Self-practice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68736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imes New Roman"/>
        <a:ea typeface="Times New Roman"/>
        <a:cs typeface="Times New Roman"/>
      </a:majorFont>
      <a:minorFont>
        <a:latin typeface="Times New Roman"/>
        <a:ea typeface="Times New Roman"/>
        <a:cs typeface="Times New Roma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31437</TotalTime>
  <Words>530</Words>
  <Application>Microsoft Office PowerPoint</Application>
  <PresentationFormat>Custom</PresentationFormat>
  <Paragraphs>173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Meiryo</vt:lpstr>
      <vt:lpstr>Calibri</vt:lpstr>
      <vt:lpstr>Courier New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pc</cp:lastModifiedBy>
  <cp:revision>4305</cp:revision>
  <cp:lastPrinted>2019-09-17T11:00:25Z</cp:lastPrinted>
  <dcterms:modified xsi:type="dcterms:W3CDTF">2022-04-01T09:28:46Z</dcterms:modified>
  <cp:category/>
</cp:coreProperties>
</file>